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2" r:id="rId3"/>
    <p:sldId id="263" r:id="rId4"/>
    <p:sldId id="259" r:id="rId5"/>
    <p:sldId id="265" r:id="rId6"/>
    <p:sldId id="260" r:id="rId7"/>
    <p:sldId id="267" r:id="rId8"/>
    <p:sldId id="261" r:id="rId9"/>
  </p:sldIdLst>
  <p:sldSz cx="9144000" cy="6858000" type="screen4x3"/>
  <p:notesSz cx="9944100" cy="6805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10" cy="340281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2691" y="0"/>
            <a:ext cx="4309110" cy="340281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756BCF8-CC8C-47B4-A570-4064822734D7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464152"/>
            <a:ext cx="4309110" cy="34028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2691" y="6464152"/>
            <a:ext cx="4309110" cy="34028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18CDF1B4-1C14-4A1D-AEE7-4600117083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471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571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93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35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36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504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2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109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134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06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96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467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1470-6508-440B-BB63-DF65316FB7C5}" type="datetimeFigureOut">
              <a:rPr lang="de-AT" smtClean="0"/>
              <a:t>30.01.2017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ECD8-805C-409D-BD14-8AAAE2E7BE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085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eg.tuwien.ac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0"/>
            <a:ext cx="8713788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de-DE" sz="24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de-DE" sz="2400" b="1" i="1" dirty="0" smtClean="0">
                <a:solidFill>
                  <a:schemeClr val="accent2"/>
                </a:solidFill>
              </a:rPr>
              <a:t>Interdisciplinary </a:t>
            </a:r>
            <a:r>
              <a:rPr lang="en-US" altLang="de-DE" sz="2400" b="1" i="1" dirty="0" err="1" smtClean="0">
                <a:solidFill>
                  <a:schemeClr val="accent2"/>
                </a:solidFill>
              </a:rPr>
              <a:t>Winterschool</a:t>
            </a:r>
            <a:r>
              <a:rPr lang="en-US" altLang="de-DE" sz="2400" b="1" i="1" dirty="0" smtClean="0">
                <a:solidFill>
                  <a:schemeClr val="accent2"/>
                </a:solidFill>
              </a:rPr>
              <a:t> 2017</a:t>
            </a:r>
            <a:r>
              <a:rPr lang="en-US" altLang="de-DE" sz="2400" b="1" i="1" dirty="0" smtClean="0">
                <a:solidFill>
                  <a:srgbClr val="660066"/>
                </a:solidFill>
              </a:rPr>
              <a:t> </a:t>
            </a:r>
          </a:p>
          <a:p>
            <a:pPr>
              <a:defRPr/>
            </a:pPr>
            <a:endParaRPr lang="en-US" altLang="de-DE" sz="24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de-DE" sz="24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de-DE" sz="24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de-DE" sz="24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de-DE" sz="24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altLang="de-DE" sz="4000" b="1" dirty="0">
                <a:solidFill>
                  <a:schemeClr val="tx2"/>
                </a:solidFill>
              </a:rPr>
              <a:t>How to Write a Research Paper</a:t>
            </a:r>
            <a:r>
              <a:rPr lang="en-US" altLang="de-DE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defRPr/>
            </a:pPr>
            <a:r>
              <a:rPr lang="de-DE" alt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defRPr/>
            </a:pPr>
            <a:endParaRPr lang="de-DE" altLang="de-DE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endParaRPr lang="de-DE" altLang="de-DE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de-DE" alt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alt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alt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lvl="1">
              <a:defRPr/>
            </a:pPr>
            <a:r>
              <a:rPr lang="de-DE" alt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de-DE" altLang="de-DE" b="1" dirty="0" smtClean="0">
                <a:solidFill>
                  <a:schemeClr val="accent2"/>
                </a:solidFill>
              </a:rPr>
              <a:t>Amela </a:t>
            </a:r>
            <a:r>
              <a:rPr lang="de-DE" altLang="de-DE" b="1" dirty="0" err="1" smtClean="0">
                <a:solidFill>
                  <a:schemeClr val="accent2"/>
                </a:solidFill>
              </a:rPr>
              <a:t>Ajanovic</a:t>
            </a:r>
            <a:endParaRPr lang="de-DE" altLang="de-DE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de-DE" altLang="de-DE" sz="1600" b="1" dirty="0" smtClean="0">
                <a:solidFill>
                  <a:schemeClr val="accent2"/>
                </a:solidFill>
              </a:rPr>
              <a:t>	</a:t>
            </a:r>
            <a:r>
              <a:rPr lang="de-DE" altLang="de-DE" sz="1600" b="1" dirty="0" err="1" smtClean="0">
                <a:solidFill>
                  <a:schemeClr val="accent2"/>
                </a:solidFill>
              </a:rPr>
              <a:t>Energy</a:t>
            </a:r>
            <a:r>
              <a:rPr lang="de-DE" altLang="de-DE" sz="1600" b="1" dirty="0" smtClean="0">
                <a:solidFill>
                  <a:schemeClr val="accent2"/>
                </a:solidFill>
              </a:rPr>
              <a:t> Economics Group (EEG) </a:t>
            </a:r>
          </a:p>
          <a:p>
            <a:pPr>
              <a:defRPr/>
            </a:pPr>
            <a:r>
              <a:rPr lang="de-DE" altLang="de-DE" sz="1600" dirty="0" smtClean="0">
                <a:solidFill>
                  <a:schemeClr val="accent2"/>
                </a:solidFill>
              </a:rPr>
              <a:t>	</a:t>
            </a:r>
            <a:r>
              <a:rPr lang="en-GB" altLang="de-DE" sz="1600" dirty="0" smtClean="0">
                <a:solidFill>
                  <a:schemeClr val="accent2"/>
                </a:solidFill>
              </a:rPr>
              <a:t>Institute of Energy Systems and Electrical Drives </a:t>
            </a:r>
          </a:p>
          <a:p>
            <a:pPr>
              <a:defRPr/>
            </a:pPr>
            <a:r>
              <a:rPr lang="de-DE" altLang="de-DE" sz="1600" dirty="0" smtClean="0">
                <a:solidFill>
                  <a:schemeClr val="accent2"/>
                </a:solidFill>
              </a:rPr>
              <a:t>	Vienna University </a:t>
            </a:r>
            <a:r>
              <a:rPr lang="de-DE" altLang="de-DE" sz="1600" dirty="0" err="1" smtClean="0">
                <a:solidFill>
                  <a:schemeClr val="accent2"/>
                </a:solidFill>
              </a:rPr>
              <a:t>of</a:t>
            </a:r>
            <a:r>
              <a:rPr lang="de-DE" altLang="de-DE" sz="1600" dirty="0" smtClean="0">
                <a:solidFill>
                  <a:schemeClr val="accent2"/>
                </a:solidFill>
              </a:rPr>
              <a:t> Technology</a:t>
            </a:r>
          </a:p>
          <a:p>
            <a:pPr>
              <a:defRPr/>
            </a:pPr>
            <a:r>
              <a:rPr lang="de-DE" altLang="de-DE" sz="1600" dirty="0" smtClean="0">
                <a:solidFill>
                  <a:schemeClr val="accent2"/>
                </a:solidFill>
              </a:rPr>
              <a:t>	Tel. 	+43-1-58801-370364</a:t>
            </a:r>
          </a:p>
          <a:p>
            <a:pPr>
              <a:defRPr/>
            </a:pPr>
            <a:r>
              <a:rPr lang="de-DE" altLang="de-DE" sz="1600" dirty="0" smtClean="0">
                <a:solidFill>
                  <a:schemeClr val="accent2"/>
                </a:solidFill>
              </a:rPr>
              <a:t>	Web:	</a:t>
            </a:r>
            <a:r>
              <a:rPr lang="de-DE" altLang="de-DE" sz="1600" dirty="0" smtClean="0">
                <a:solidFill>
                  <a:schemeClr val="accent2"/>
                </a:solidFill>
                <a:hlinkClick r:id="rId2"/>
              </a:rPr>
              <a:t>http://eeg.tuwien.ac.at</a:t>
            </a:r>
            <a:r>
              <a:rPr lang="de-DE" altLang="de-DE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de-DE" alt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77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de-DE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an 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484784"/>
            <a:ext cx="8229600" cy="54726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de-DE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GB" altLang="de-DE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topic</a:t>
            </a: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feel passionate about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de-DE" sz="24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questions</a:t>
            </a: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enough research available on this topic?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topic new and unique enough that I can offer fresh opinions, new contribution?</a:t>
            </a:r>
          </a:p>
          <a:p>
            <a:pPr marL="1009650" lvl="1" indent="-609600">
              <a:buFontTx/>
              <a:buAutoNum type="arabicPeriod"/>
            </a:pPr>
            <a:endParaRPr lang="en-GB" altLang="de-DE" sz="24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</a:t>
            </a: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paper 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GB" altLang="de-DE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objective/hypothesis</a:t>
            </a:r>
          </a:p>
        </p:txBody>
      </p:sp>
    </p:spTree>
    <p:extLst>
      <p:ext uri="{BB962C8B-B14F-4D97-AF65-F5344CB8AC3E}">
        <p14:creationId xmlns:p14="http://schemas.microsoft.com/office/powerpoint/2010/main" val="18657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an 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836712"/>
            <a:ext cx="8229600" cy="54726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hangingPunct="1">
              <a:buNone/>
            </a:pPr>
            <a:endParaRPr lang="en-GB" altLang="de-DE" sz="2400" i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GB" altLang="de-DE" sz="2400" i="1" dirty="0" smtClean="0">
                <a:solidFill>
                  <a:schemeClr val="tx2"/>
                </a:solidFill>
              </a:rPr>
              <a:t>3.       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your research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GB" altLang="de-DE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pages, journal articles, books, academic databases, etc.</a:t>
            </a:r>
          </a:p>
          <a:p>
            <a:pPr marL="0" indent="0" eaLnBrk="1" hangingPunct="1">
              <a:buNone/>
            </a:pPr>
            <a:endParaRPr lang="en-GB" altLang="de-DE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   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altLang="de-DE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altLang="de-DE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(ca. 2-3 pages)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objective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&amp; major data/literature</a:t>
            </a:r>
          </a:p>
          <a:p>
            <a:pPr marL="1009650" lvl="1" indent="-609600">
              <a:buFont typeface="Wingdings" panose="05000000000000000000" pitchFamily="2" charset="2"/>
              <a:buChar char="ü"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structure</a:t>
            </a:r>
          </a:p>
          <a:p>
            <a:pPr marL="1409700" lvl="2" indent="-609600">
              <a:buFont typeface="Wingdings" panose="05000000000000000000" pitchFamily="2" charset="2"/>
              <a:buChar char="ü"/>
            </a:pPr>
            <a:r>
              <a:rPr lang="en-GB" altLang="de-DE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your outline with your supervisor</a:t>
            </a:r>
          </a:p>
          <a:p>
            <a:pPr marL="1009650" lvl="1" indent="-609600">
              <a:buFontTx/>
              <a:buAutoNum type="arabicPeriod"/>
            </a:pPr>
            <a:endParaRPr lang="en-GB" altLang="de-DE" sz="24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GB" altLang="de-DE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    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paper</a:t>
            </a:r>
            <a:r>
              <a:rPr lang="de-DE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316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88640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Research Paper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238198"/>
            <a:ext cx="8445624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an informative title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GB" altLang="de-DE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your work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ca. 300 words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Incl. the rationale behind the study, method of approach, major results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356032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88640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Research Paper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052736"/>
            <a:ext cx="8445624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GB" altLang="de-DE" sz="2400" dirty="0" smtClean="0">
                <a:solidFill>
                  <a:srgbClr val="C00000"/>
                </a:solidFill>
              </a:rPr>
              <a:t>3.     </a:t>
            </a: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Hypothesis, objective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(State-of-the-art)</a:t>
            </a:r>
            <a:endParaRPr lang="en-GB" altLang="de-DE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of the work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GB" altLang="de-DE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altLang="de-DE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  </a:t>
            </a: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data used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methodology, f</a:t>
            </a:r>
            <a:r>
              <a:rPr lang="fr-FR" altLang="de-DE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ormal</a:t>
            </a:r>
            <a:r>
              <a:rPr lang="fr-FR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fr-FR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altLang="de-DE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equations</a:t>
            </a:r>
            <a:r>
              <a:rPr lang="fr-FR" alt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de-DE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alt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r>
              <a:rPr lang="fr-FR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altLang="de-DE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FR" altLang="de-DE" sz="1600" dirty="0">
              <a:solidFill>
                <a:schemeClr val="tx2"/>
              </a:solidFill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GB" altLang="de-DE" sz="13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Research Paper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980728"/>
            <a:ext cx="8229600" cy="5688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ts val="0"/>
              </a:spcBef>
              <a:buAutoNum type="arabicPeriod" startAt="5"/>
            </a:pP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ts val="0"/>
              </a:spcBef>
              <a:buAutoNum type="arabicPeriod" startAt="5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to present and illustrate your findings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your findings in text and illustrate them (figure, tables)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each of your results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your data </a:t>
            </a: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every statement you make with evidence!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GB" altLang="de-DE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AutoNum type="arabicPeriod" startAt="6"/>
            </a:pP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GB" alt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buAutoNum type="arabicPeriod" startAt="6"/>
            </a:pPr>
            <a:endParaRPr lang="en-GB" altLang="de-DE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Briefly summarize your findings</a:t>
            </a:r>
          </a:p>
          <a:p>
            <a:pPr marL="1009650" lvl="1" indent="-609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question</a:t>
            </a:r>
          </a:p>
          <a:p>
            <a:pPr marL="609600" indent="-609600" eaLnBrk="1" hangingPunct="1">
              <a:spcBef>
                <a:spcPts val="0"/>
              </a:spcBef>
              <a:buFontTx/>
              <a:buAutoNum type="arabicPeriod"/>
            </a:pPr>
            <a:endParaRPr lang="en-GB" altLang="de-DE" sz="2400" dirty="0" smtClean="0">
              <a:solidFill>
                <a:schemeClr val="tx2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GB" altLang="de-DE" sz="12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Research Paper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052736"/>
            <a:ext cx="8229600" cy="5688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ts val="0"/>
              </a:spcBef>
              <a:buAutoNum type="arabicPeriod" startAt="7"/>
            </a:pPr>
            <a:r>
              <a:rPr lang="en-GB" altLang="de-DE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ts val="0"/>
              </a:spcBef>
              <a:buAutoNum type="arabicPeriod" startAt="7"/>
            </a:pPr>
            <a:endParaRPr lang="en-GB" altLang="de-DE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de-DE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all literature cited in your paper</a:t>
            </a:r>
          </a:p>
          <a:p>
            <a:pPr marL="180000" lvl="1" indent="0">
              <a:spcBef>
                <a:spcPts val="0"/>
              </a:spcBef>
              <a:buNone/>
            </a:pPr>
            <a:endParaRPr lang="en-US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1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to a journal publication: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Van der Geer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en-U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Hanraads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J.A.J.,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Lupton,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R.A.,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2010. The art of writing a scientific article. J. Sci. </a:t>
            </a:r>
            <a:r>
              <a:rPr lang="en-U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163, 51–59. 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to a book: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Strunk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Jr., W., White, E.B., 2000. The Elements of Style, fourth ed. Longman, New York. 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to a chapter in an edited book: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Mettam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G.R., Adams, L.B., 2009. How to prepare an electronic version of your article, in: Jones, B.S., Smith , R.Z. (Eds.), Introduction to the Electronic Age. E-Publishing Inc., New York, pp. 281–304</a:t>
            </a:r>
            <a:r>
              <a:rPr lang="en-US" sz="1200" dirty="0" smtClean="0">
                <a:solidFill>
                  <a:schemeClr val="tx2"/>
                </a:solidFill>
              </a:rPr>
              <a:t>.</a:t>
            </a:r>
          </a:p>
          <a:p>
            <a:pPr marL="180000" lvl="1" indent="0">
              <a:spcBef>
                <a:spcPts val="0"/>
              </a:spcBef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marL="180000" lvl="1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GB" altLang="de-DE" sz="12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6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de-DE" altLang="de-DE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altLang="de-DE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 Paper</a:t>
            </a:r>
          </a:p>
        </p:txBody>
      </p:sp>
      <p:sp>
        <p:nvSpPr>
          <p:cNvPr id="7" name="Rechteck 6"/>
          <p:cNvSpPr/>
          <p:nvPr/>
        </p:nvSpPr>
        <p:spPr>
          <a:xfrm>
            <a:off x="2854393" y="1196752"/>
            <a:ext cx="273630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09600" lvl="0" indent="-609600">
              <a:buFontTx/>
              <a:buAutoNum type="arabicPeriod"/>
            </a:pPr>
            <a:r>
              <a:rPr lang="en-GB" altLang="de-DE" sz="1600" dirty="0">
                <a:solidFill>
                  <a:srgbClr val="C00000"/>
                </a:solidFill>
              </a:rPr>
              <a:t>Title </a:t>
            </a:r>
          </a:p>
          <a:p>
            <a:pPr marL="400050" lvl="1"/>
            <a:endParaRPr lang="en-GB" altLang="de-DE" sz="1600" dirty="0" smtClean="0">
              <a:solidFill>
                <a:srgbClr val="1F497D"/>
              </a:solidFill>
            </a:endParaRPr>
          </a:p>
          <a:p>
            <a:pPr marL="609600" lvl="0" indent="-609600">
              <a:buFontTx/>
              <a:buAutoNum type="arabicPeriod"/>
            </a:pPr>
            <a:r>
              <a:rPr lang="en-GB" altLang="de-DE" sz="1600" dirty="0" smtClean="0">
                <a:solidFill>
                  <a:srgbClr val="C00000"/>
                </a:solidFill>
              </a:rPr>
              <a:t>Abstract </a:t>
            </a:r>
          </a:p>
          <a:p>
            <a:pPr marL="609600" lvl="0" indent="-609600">
              <a:buFontTx/>
              <a:buAutoNum type="arabicPeriod"/>
            </a:pPr>
            <a:endParaRPr lang="en-GB" altLang="de-DE" sz="1600" dirty="0" smtClean="0">
              <a:solidFill>
                <a:srgbClr val="C00000"/>
              </a:solidFill>
            </a:endParaRPr>
          </a:p>
          <a:p>
            <a:pPr marL="609600" lvl="0" indent="-609600">
              <a:buFontTx/>
              <a:buAutoNum type="arabicPeriod"/>
            </a:pPr>
            <a:r>
              <a:rPr lang="en-GB" altLang="de-DE" sz="1600" dirty="0" smtClean="0">
                <a:solidFill>
                  <a:srgbClr val="C00000"/>
                </a:solidFill>
              </a:rPr>
              <a:t>Introduction</a:t>
            </a:r>
            <a:endParaRPr lang="en-GB" altLang="de-DE" sz="1600" dirty="0">
              <a:solidFill>
                <a:srgbClr val="C00000"/>
              </a:solidFill>
            </a:endParaRPr>
          </a:p>
          <a:p>
            <a:pPr marL="609600" lvl="0" indent="-609600">
              <a:buFontTx/>
              <a:buAutoNum type="arabicPeriod"/>
            </a:pPr>
            <a:endParaRPr lang="en-GB" altLang="de-DE" sz="1600" dirty="0">
              <a:solidFill>
                <a:srgbClr val="C00000"/>
              </a:solidFill>
            </a:endParaRPr>
          </a:p>
          <a:p>
            <a:pPr marL="609600" lvl="0" indent="-609600">
              <a:buFontTx/>
              <a:buAutoNum type="arabicPeriod"/>
            </a:pPr>
            <a:r>
              <a:rPr lang="en-GB" altLang="de-DE" sz="1600" dirty="0" smtClean="0">
                <a:solidFill>
                  <a:srgbClr val="C00000"/>
                </a:solidFill>
              </a:rPr>
              <a:t>Methodology</a:t>
            </a:r>
            <a:endParaRPr lang="en-GB" altLang="de-DE" sz="1600" dirty="0">
              <a:solidFill>
                <a:srgbClr val="C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27584" y="3501008"/>
            <a:ext cx="1944216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solidFill>
                  <a:schemeClr val="tx1"/>
                </a:solidFill>
              </a:rPr>
              <a:t>AT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Results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580112" y="3501008"/>
            <a:ext cx="1944216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solidFill>
                  <a:schemeClr val="tx1"/>
                </a:solidFill>
              </a:rPr>
              <a:t>CZ</a:t>
            </a:r>
          </a:p>
          <a:p>
            <a:pPr algn="ctr"/>
            <a:r>
              <a:rPr lang="de-AT" sz="2000" b="1" dirty="0" err="1" smtClean="0">
                <a:solidFill>
                  <a:schemeClr val="tx1"/>
                </a:solidFill>
              </a:rPr>
              <a:t>Results</a:t>
            </a:r>
            <a:endParaRPr lang="de-AT" sz="2000" b="1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>
            <a:stCxn id="7" idx="2"/>
            <a:endCxn id="10" idx="6"/>
          </p:cNvCxnSpPr>
          <p:nvPr/>
        </p:nvCxnSpPr>
        <p:spPr>
          <a:xfrm flipH="1">
            <a:off x="2771800" y="3012634"/>
            <a:ext cx="1450745" cy="1136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7" idx="2"/>
            <a:endCxn id="14" idx="2"/>
          </p:cNvCxnSpPr>
          <p:nvPr/>
        </p:nvCxnSpPr>
        <p:spPr>
          <a:xfrm>
            <a:off x="4222545" y="3012634"/>
            <a:ext cx="1357567" cy="1136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3142425" y="4985816"/>
            <a:ext cx="216024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Compare results and derive conclusions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1" name="Gerade Verbindung mit Pfeil 20"/>
          <p:cNvCxnSpPr>
            <a:stCxn id="10" idx="6"/>
            <a:endCxn id="19" idx="0"/>
          </p:cNvCxnSpPr>
          <p:nvPr/>
        </p:nvCxnSpPr>
        <p:spPr>
          <a:xfrm>
            <a:off x="2771800" y="4149080"/>
            <a:ext cx="1450745" cy="83673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4" idx="2"/>
            <a:endCxn id="19" idx="0"/>
          </p:cNvCxnSpPr>
          <p:nvPr/>
        </p:nvCxnSpPr>
        <p:spPr>
          <a:xfrm flipH="1">
            <a:off x="4222545" y="4149080"/>
            <a:ext cx="1357567" cy="83673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19" idx="1"/>
          </p:cNvCxnSpPr>
          <p:nvPr/>
        </p:nvCxnSpPr>
        <p:spPr>
          <a:xfrm rot="10800000">
            <a:off x="395537" y="1844824"/>
            <a:ext cx="2746888" cy="3681052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395537" y="1844824"/>
            <a:ext cx="2376263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bgerundetes Rechteck 1"/>
          <p:cNvSpPr/>
          <p:nvPr/>
        </p:nvSpPr>
        <p:spPr>
          <a:xfrm>
            <a:off x="3615537" y="3729274"/>
            <a:ext cx="1265432" cy="751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 smtClean="0"/>
              <a:t>EU</a:t>
            </a:r>
            <a:endParaRPr lang="en-GB" sz="2800" b="1" dirty="0"/>
          </a:p>
        </p:txBody>
      </p:sp>
      <p:sp>
        <p:nvSpPr>
          <p:cNvPr id="3" name="Pfeil nach links und rechts 2"/>
          <p:cNvSpPr/>
          <p:nvPr/>
        </p:nvSpPr>
        <p:spPr>
          <a:xfrm>
            <a:off x="2854393" y="4061231"/>
            <a:ext cx="781503" cy="878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feil nach links und rechts 3"/>
          <p:cNvSpPr/>
          <p:nvPr/>
        </p:nvSpPr>
        <p:spPr>
          <a:xfrm>
            <a:off x="4901328" y="4061231"/>
            <a:ext cx="678784" cy="878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5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9" grpId="0" animBg="1"/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Bildschirmpräsentation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PowerPoint-Präsentation</vt:lpstr>
      <vt:lpstr>Making an Outline</vt:lpstr>
      <vt:lpstr>Making an Outline</vt:lpstr>
      <vt:lpstr>Structure of a Research Paper</vt:lpstr>
      <vt:lpstr>Structure of a Research Paper</vt:lpstr>
      <vt:lpstr>Structure of a Research Paper</vt:lpstr>
      <vt:lpstr>Structure of a Research Paper</vt:lpstr>
      <vt:lpstr>Your Research Paper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amela</dc:creator>
  <cp:lastModifiedBy>Amela Ajanovic</cp:lastModifiedBy>
  <cp:revision>25</cp:revision>
  <cp:lastPrinted>2014-02-04T09:21:21Z</cp:lastPrinted>
  <dcterms:created xsi:type="dcterms:W3CDTF">2014-01-27T09:08:44Z</dcterms:created>
  <dcterms:modified xsi:type="dcterms:W3CDTF">2017-01-30T09:37:26Z</dcterms:modified>
</cp:coreProperties>
</file>